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40"/>
  </p:notesMasterIdLst>
  <p:sldIdLst>
    <p:sldId id="256" r:id="rId2"/>
    <p:sldId id="295" r:id="rId3"/>
    <p:sldId id="319" r:id="rId4"/>
    <p:sldId id="299" r:id="rId5"/>
    <p:sldId id="297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42" r:id="rId20"/>
    <p:sldId id="341" r:id="rId21"/>
    <p:sldId id="318" r:id="rId22"/>
    <p:sldId id="335" r:id="rId23"/>
    <p:sldId id="338" r:id="rId24"/>
    <p:sldId id="339" r:id="rId25"/>
    <p:sldId id="336" r:id="rId26"/>
    <p:sldId id="340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2" r:id="rId39"/>
  </p:sldIdLst>
  <p:sldSz cx="9144000" cy="6858000" type="screen4x3"/>
  <p:notesSz cx="6858000" cy="9144000"/>
  <p:defaultTextStyle>
    <a:lvl1pPr defTabSz="457200">
      <a:defRPr sz="3200">
        <a:latin typeface="+mj-lt"/>
        <a:ea typeface="+mj-ea"/>
        <a:cs typeface="+mj-cs"/>
        <a:sym typeface="Helvetica Neue"/>
      </a:defRPr>
    </a:lvl1pPr>
    <a:lvl2pPr defTabSz="457200">
      <a:defRPr sz="3200">
        <a:latin typeface="+mj-lt"/>
        <a:ea typeface="+mj-ea"/>
        <a:cs typeface="+mj-cs"/>
        <a:sym typeface="Helvetica Neue"/>
      </a:defRPr>
    </a:lvl2pPr>
    <a:lvl3pPr defTabSz="457200">
      <a:defRPr sz="3200">
        <a:latin typeface="+mj-lt"/>
        <a:ea typeface="+mj-ea"/>
        <a:cs typeface="+mj-cs"/>
        <a:sym typeface="Helvetica Neue"/>
      </a:defRPr>
    </a:lvl3pPr>
    <a:lvl4pPr defTabSz="457200">
      <a:defRPr sz="3200">
        <a:latin typeface="+mj-lt"/>
        <a:ea typeface="+mj-ea"/>
        <a:cs typeface="+mj-cs"/>
        <a:sym typeface="Helvetica Neue"/>
      </a:defRPr>
    </a:lvl4pPr>
    <a:lvl5pPr defTabSz="457200">
      <a:defRPr sz="3200">
        <a:latin typeface="+mj-lt"/>
        <a:ea typeface="+mj-ea"/>
        <a:cs typeface="+mj-cs"/>
        <a:sym typeface="Helvetica Neue"/>
      </a:defRPr>
    </a:lvl5pPr>
    <a:lvl6pPr defTabSz="457200">
      <a:defRPr sz="3200">
        <a:latin typeface="+mj-lt"/>
        <a:ea typeface="+mj-ea"/>
        <a:cs typeface="+mj-cs"/>
        <a:sym typeface="Helvetica Neue"/>
      </a:defRPr>
    </a:lvl6pPr>
    <a:lvl7pPr defTabSz="457200">
      <a:defRPr sz="3200">
        <a:latin typeface="+mj-lt"/>
        <a:ea typeface="+mj-ea"/>
        <a:cs typeface="+mj-cs"/>
        <a:sym typeface="Helvetica Neue"/>
      </a:defRPr>
    </a:lvl7pPr>
    <a:lvl8pPr defTabSz="457200">
      <a:defRPr sz="3200">
        <a:latin typeface="+mj-lt"/>
        <a:ea typeface="+mj-ea"/>
        <a:cs typeface="+mj-cs"/>
        <a:sym typeface="Helvetica Neue"/>
      </a:defRPr>
    </a:lvl8pPr>
    <a:lvl9pPr defTabSz="457200">
      <a:defRPr sz="3200"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  <p:clrMru>
    <a:srgbClr val="FF2404"/>
    <a:srgbClr val="D4458D"/>
    <a:srgbClr val="1674DB"/>
  </p:clrMru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1"/>
    <c:plotArea>
      <c:layout>
        <c:manualLayout>
          <c:layoutTarget val="inner"/>
          <c:xMode val="edge"/>
          <c:yMode val="edge"/>
          <c:x val="0.0623321"/>
          <c:y val="0.0694275"/>
          <c:w val="0.650707"/>
          <c:h val="0.810819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NO BLOCK</c:v>
                </c:pt>
              </c:strCache>
            </c:strRef>
          </c:tx>
          <c:spPr>
            <a:ln w="47625" cap="flat">
              <a:solidFill>
                <a:srgbClr val="4A7EBB"/>
              </a:solidFill>
              <a:prstDash val="solid"/>
              <a:bevel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4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72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8.0</c:v>
                </c:pt>
                <c:pt idx="1">
                  <c:v>9.0</c:v>
                </c:pt>
                <c:pt idx="2">
                  <c:v>8.0</c:v>
                </c:pt>
                <c:pt idx="3">
                  <c:v>8.0</c:v>
                </c:pt>
                <c:pt idx="4">
                  <c:v>4.0</c:v>
                </c:pt>
                <c:pt idx="5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BUPIVICAINE</c:v>
                </c:pt>
              </c:strCache>
            </c:strRef>
          </c:tx>
          <c:spPr>
            <a:ln w="47625" cap="flat">
              <a:solidFill>
                <a:srgbClr val="BE4B48"/>
              </a:solidFill>
              <a:prstDash val="solid"/>
              <a:bevel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4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72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4.0</c:v>
                </c:pt>
                <c:pt idx="1">
                  <c:v>4.0</c:v>
                </c:pt>
                <c:pt idx="2">
                  <c:v>5.5</c:v>
                </c:pt>
                <c:pt idx="3">
                  <c:v>8.0</c:v>
                </c:pt>
                <c:pt idx="4">
                  <c:v>4.0</c:v>
                </c:pt>
                <c:pt idx="5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EXPAREL</c:v>
                </c:pt>
              </c:strCache>
            </c:strRef>
          </c:tx>
          <c:spPr>
            <a:ln w="47625" cap="flat">
              <a:solidFill>
                <a:srgbClr val="98B955"/>
              </a:solidFill>
              <a:prstDash val="solid"/>
              <a:bevel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4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72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2.0</c:v>
                </c:pt>
                <c:pt idx="1">
                  <c:v>3.1</c:v>
                </c:pt>
                <c:pt idx="2">
                  <c:v>3.0</c:v>
                </c:pt>
                <c:pt idx="3">
                  <c:v>3.25</c:v>
                </c:pt>
                <c:pt idx="4">
                  <c:v>4.0</c:v>
                </c:pt>
                <c:pt idx="5">
                  <c:v>2.0</c:v>
                </c:pt>
              </c:numCache>
            </c:numRef>
          </c:val>
        </c:ser>
        <c:marker val="1"/>
        <c:axId val="225513784"/>
        <c:axId val="71559384"/>
      </c:lineChart>
      <c:catAx>
        <c:axId val="225513784"/>
        <c:scaling>
          <c:orientation val="minMax"/>
        </c:scaling>
        <c:axPos val="b"/>
        <c:numFmt formatCode="General" sourceLinked="1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FFFFFF"/>
                </a:solidFill>
                <a:effectLst/>
                <a:latin typeface="Calibri"/>
              </a:defRPr>
            </a:pPr>
            <a:endParaRPr lang="en-US"/>
          </a:p>
        </c:txPr>
        <c:crossAx val="71559384"/>
        <c:crosses val="autoZero"/>
        <c:auto val="1"/>
        <c:lblAlgn val="ctr"/>
        <c:lblOffset val="100"/>
        <c:noMultiLvlLbl val="1"/>
      </c:catAx>
      <c:valAx>
        <c:axId val="71559384"/>
        <c:scaling>
          <c:orientation val="minMax"/>
        </c:scaling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.#" sourceLinked="0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FFFFFF"/>
                </a:solidFill>
                <a:effectLst/>
                <a:latin typeface="Calibri"/>
              </a:defRPr>
            </a:pPr>
            <a:endParaRPr lang="en-US"/>
          </a:p>
        </c:txPr>
        <c:crossAx val="225513784"/>
        <c:crosses val="autoZero"/>
        <c:crossBetween val="between"/>
        <c:majorUnit val="2.25"/>
        <c:minorUnit val="1.125"/>
      </c:valAx>
      <c:spPr>
        <a:solidFill>
          <a:srgbClr val="414141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46221"/>
          <c:y val="0.411853"/>
          <c:w val="0.253779"/>
          <c:h val="0.22078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800" b="0" i="0" u="none" strike="noStrike">
              <a:solidFill>
                <a:srgbClr val="FFFFFF"/>
              </a:solidFill>
              <a:effectLst/>
              <a:latin typeface="Calibri"/>
            </a:defRPr>
          </a:pPr>
          <a:endParaRPr lang="en-US"/>
        </a:p>
      </c:txPr>
    </c:legend>
    <c:plotVisOnly val="1"/>
    <c:dispBlanksAs val="gap"/>
  </c:chart>
  <c:spPr>
    <a:solidFill>
      <a:srgbClr val="000000"/>
    </a:solidFill>
    <a:ln>
      <a:noFill/>
    </a:ln>
    <a:effectLst/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  <a:defRPr sz="1800"/>
            </a:pPr>
            <a:r>
              <a:rPr sz="1200" b="1">
                <a:latin typeface="Calibri"/>
                <a:ea typeface="Calibri"/>
                <a:cs typeface="Calibri"/>
                <a:sym typeface="Calibri"/>
              </a:rPr>
              <a:t>KEY POINT: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This slide illustrates the pharmacokinetic curve typically seen following a single intraoperative injection of EXPAREL.</a:t>
            </a:r>
          </a:p>
          <a:p>
            <a:pPr marL="228600" lvl="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Calibri"/>
              <a:buChar char="•"/>
              <a:defRPr sz="1800"/>
            </a:pPr>
            <a:r>
              <a: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Microscopic spherical particles composed of internal aqueous chambers containing an active drug ingredient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Calibri"/>
              <a:buChar char="•"/>
              <a:defRPr sz="1800"/>
            </a:pPr>
            <a:r>
              <a: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 chamber is separated from adjacent chambers by lipid membranes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Calibri"/>
              <a:buChar char="•"/>
              <a:defRPr sz="1800"/>
            </a:pPr>
            <a:r>
              <a: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DepoFoam particles release drug over an extended period by erosion and/or reorganization of the particles’ lipid membranes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defTabSz="91440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Calibri"/>
              <a:buChar char="•"/>
              <a:defRPr sz="1800"/>
            </a:pPr>
            <a:r>
              <a: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Release rates determined by relative amounts of lipids and manufacturing know-how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3 VARIABLES THAT DICTATE RESULTS: PROPER PATIENT SELECTION DICTATES OUTCOMES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Military operation (sometimes there are land mines)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Berger notes in his studies that age and BMI no an issue in his outpatient joints…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What are the limits/indications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New scale to assess appropriate pateints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Its all about the tools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17999"/>
              </a:lnSpc>
              <a:defRPr sz="1800"/>
            </a:pPr>
            <a:r>
              <a:rPr sz="1300"/>
              <a:t>JOINT REPLACEMENT; HENRY FORD “ANY COLOR YOU WANT”</a:t>
            </a:r>
          </a:p>
          <a:p>
            <a:pPr lvl="0">
              <a:lnSpc>
                <a:spcPct val="117999"/>
              </a:lnSpc>
              <a:defRPr sz="1800"/>
            </a:pPr>
            <a:r>
              <a:rPr sz="1300"/>
              <a:t>McAllister vs Rothman in Journal of arthroplasty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jpeg" descr="91509-SwiftPath-v3 (2).jpg"/>
          <p:cNvPicPr/>
          <p:nvPr/>
        </p:nvPicPr>
        <p:blipFill>
          <a:blip r:embed="rId2">
            <a:alphaModFix amt="78000"/>
            <a:extLst/>
          </a:blip>
          <a:stretch>
            <a:fillRect/>
          </a:stretch>
        </p:blipFill>
        <p:spPr>
          <a:xfrm>
            <a:off x="256692" y="274638"/>
            <a:ext cx="2460401" cy="79196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0" algn="ctr">
              <a:buSzTx/>
              <a:buFontTx/>
              <a:buNone/>
            </a:lvl2pPr>
            <a:lvl3pPr marL="0" indent="0" algn="ctr">
              <a:buSzTx/>
              <a:buFontTx/>
              <a:buNone/>
            </a:lvl3pPr>
            <a:lvl4pPr marL="0" indent="0" algn="ctr">
              <a:buSzTx/>
              <a:buFontTx/>
              <a:buNone/>
            </a:lvl4pPr>
            <a:lvl5pPr marL="0" indent="0" algn="ctr"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le, Content, and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1234438"/>
            <a:ext cx="9144000" cy="320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0" y="1280160"/>
            <a:ext cx="533400" cy="228602"/>
          </a:xfrm>
          <a:prstGeom prst="rect">
            <a:avLst/>
          </a:prstGeom>
          <a:solidFill>
            <a:srgbClr val="E29F1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590550" y="1280160"/>
            <a:ext cx="8553450" cy="228602"/>
          </a:xfrm>
          <a:prstGeom prst="rect">
            <a:avLst/>
          </a:prstGeom>
          <a:solidFill>
            <a:srgbClr val="80B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algn="l" defTabSz="914400">
              <a:defRPr b="1">
                <a:solidFill>
                  <a:srgbClr val="4654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465466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defTabSz="914400">
              <a:buClr>
                <a:srgbClr val="E29F1D"/>
              </a:buClr>
              <a:buSzPct val="60000"/>
              <a:buFont typeface="Wingdings"/>
              <a:buChar char="◻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71732" indent="-305971" defTabSz="914400">
              <a:buClr>
                <a:srgbClr val="E29F1D"/>
              </a:buClr>
              <a:buSzPct val="70000"/>
              <a:buFont typeface="Wingdings"/>
              <a:buChar char="◉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974033" indent="-288234" defTabSz="914400">
              <a:buClr>
                <a:srgbClr val="E29F1D"/>
              </a:buClr>
              <a:buSzPct val="75000"/>
              <a:buFont typeface="Wingdings"/>
              <a:buChar char="■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474469" indent="-331469" defTabSz="914400">
              <a:buClr>
                <a:srgbClr val="E29F1D"/>
              </a:buClr>
              <a:buSzPct val="75000"/>
              <a:buFont typeface="Wingdings"/>
              <a:buChar char="■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931670" indent="-331469" defTabSz="914400">
              <a:buClr>
                <a:srgbClr val="E29F1D"/>
              </a:buClr>
              <a:buSzPct val="65000"/>
              <a:buFont typeface="Wingdings"/>
              <a:buChar char="■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itle, Content, and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1234438"/>
            <a:ext cx="9144000" cy="320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1280160"/>
            <a:ext cx="533400" cy="228602"/>
          </a:xfrm>
          <a:prstGeom prst="rect">
            <a:avLst/>
          </a:prstGeom>
          <a:solidFill>
            <a:srgbClr val="E29F1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590550" y="1280160"/>
            <a:ext cx="8553450" cy="228602"/>
          </a:xfrm>
          <a:prstGeom prst="rect">
            <a:avLst/>
          </a:prstGeom>
          <a:solidFill>
            <a:srgbClr val="80B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algn="l" defTabSz="914400">
              <a:defRPr b="1">
                <a:solidFill>
                  <a:srgbClr val="4654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465466"/>
                </a:solidFill>
              </a:rP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0" tIns="0" rIns="0" bIns="0"/>
          <a:lstStyle>
            <a:lvl1pPr marL="320040" indent="-320040" defTabSz="914400">
              <a:buClr>
                <a:srgbClr val="E29F1D"/>
              </a:buClr>
              <a:buSzPct val="60000"/>
              <a:buFont typeface="Wingdings"/>
              <a:buChar char="◻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71732" indent="-305971" defTabSz="914400">
              <a:buClr>
                <a:srgbClr val="E29F1D"/>
              </a:buClr>
              <a:buSzPct val="70000"/>
              <a:buFont typeface="Wingdings"/>
              <a:buChar char="◉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974033" indent="-288234" defTabSz="914400">
              <a:buClr>
                <a:srgbClr val="E29F1D"/>
              </a:buClr>
              <a:buSzPct val="75000"/>
              <a:buFont typeface="Wingdings"/>
              <a:buChar char="■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474469" indent="-331469" defTabSz="914400">
              <a:buClr>
                <a:srgbClr val="E29F1D"/>
              </a:buClr>
              <a:buSzPct val="75000"/>
              <a:buFont typeface="Wingdings"/>
              <a:buChar char="■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1931670" indent="-331469" defTabSz="914400">
              <a:buClr>
                <a:srgbClr val="E29F1D"/>
              </a:buClr>
              <a:buSzPct val="65000"/>
              <a:buFont typeface="Wingdings"/>
              <a:buChar char="■"/>
              <a:defRPr sz="2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737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294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000" b="1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0">
              <a:spcBef>
                <a:spcPts val="400"/>
              </a:spcBef>
              <a:buSzTx/>
              <a:buFontTx/>
              <a:buNone/>
              <a:defRPr sz="2000"/>
            </a:lvl2pPr>
            <a:lvl3pPr marL="0" indent="0">
              <a:spcBef>
                <a:spcPts val="400"/>
              </a:spcBef>
              <a:buSzTx/>
              <a:buFontTx/>
              <a:buNone/>
              <a:defRPr sz="2000"/>
            </a:lvl3pPr>
            <a:lvl4pPr marL="0" indent="0">
              <a:spcBef>
                <a:spcPts val="400"/>
              </a:spcBef>
              <a:buSzTx/>
              <a:buFontTx/>
              <a:buNone/>
              <a:defRPr sz="2000"/>
            </a:lvl4pPr>
            <a:lvl5pPr marL="0" indent="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457200" y="1435464"/>
            <a:ext cx="4040188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5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91509-SwiftPath-v3 (2).jp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56692" y="274638"/>
            <a:ext cx="2460401" cy="7919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3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288666" y="1917390"/>
            <a:ext cx="8305801" cy="1325564"/>
          </a:xfrm>
          <a:prstGeom prst="rect">
            <a:avLst/>
          </a:prstGeom>
        </p:spPr>
        <p:txBody>
          <a:bodyPr lIns="0" tIns="0" rIns="0" bIns="0"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900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Advances in </a:t>
            </a:r>
            <a:r>
              <a:rPr sz="3900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Joint Replacement</a:t>
            </a:r>
            <a:r>
              <a:rPr lang="en-US" sz="3900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Surgery and Rapid Rehab</a:t>
            </a:r>
            <a:endParaRPr sz="3900" dirty="0">
              <a:solidFill>
                <a:srgbClr val="A6A6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88666" y="3446550"/>
            <a:ext cx="8382001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defRPr sz="1800"/>
            </a:pPr>
            <a:r>
              <a:rPr lang="en-US" sz="3600" b="1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Robin Fuchs, MD</a:t>
            </a:r>
            <a:endParaRPr sz="3600" b="1" dirty="0" smtClean="0">
              <a:solidFill>
                <a:srgbClr val="A6A6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 sz="1800"/>
            </a:pPr>
            <a:r>
              <a:rPr sz="3600" b="1" dirty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ProOrtho</a:t>
            </a:r>
            <a:r>
              <a:rPr sz="3600" b="1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Orthopedics</a:t>
            </a:r>
            <a:endParaRPr sz="3600" b="1" dirty="0" smtClean="0">
              <a:solidFill>
                <a:srgbClr val="A6A6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 sz="1800"/>
            </a:pPr>
            <a:r>
              <a:rPr lang="en-US" sz="3600" b="1" dirty="0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425 823-4000</a:t>
            </a:r>
          </a:p>
          <a:p>
            <a:pPr lvl="0" algn="ctr">
              <a:defRPr sz="1800"/>
            </a:pPr>
            <a:r>
              <a:rPr lang="en-US" sz="3600" b="1" dirty="0" err="1" smtClean="0">
                <a:solidFill>
                  <a:srgbClr val="A6A6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FuchsMD.com</a:t>
            </a:r>
            <a:endParaRPr sz="3600" b="1" dirty="0">
              <a:solidFill>
                <a:srgbClr val="A6A6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4479666" y="3244332"/>
            <a:ext cx="196015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6" name="Shape 66"/>
          <p:cNvSpPr/>
          <p:nvPr/>
        </p:nvSpPr>
        <p:spPr>
          <a:xfrm>
            <a:off x="4479666" y="3244332"/>
            <a:ext cx="196015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328"/>
            <a:ext cx="8229600" cy="1299883"/>
          </a:xfrm>
        </p:spPr>
        <p:txBody>
          <a:bodyPr>
            <a:normAutofit/>
          </a:bodyPr>
          <a:lstStyle/>
          <a:p>
            <a:r>
              <a:rPr lang="en-US" dirty="0" smtClean="0"/>
              <a:t>Hip Replacement Surgical </a:t>
            </a:r>
            <a:r>
              <a:rPr lang="en-US" dirty="0"/>
              <a:t>approach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32210"/>
            <a:ext cx="8686800" cy="4625789"/>
          </a:xfrm>
        </p:spPr>
        <p:txBody>
          <a:bodyPr/>
          <a:lstStyle/>
          <a:p>
            <a:r>
              <a:rPr lang="en-US" dirty="0" smtClean="0"/>
              <a:t>   MIS anterior                           MIS posterior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74260" y="2689412"/>
            <a:ext cx="3464578" cy="275216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5305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365"/>
            <a:ext cx="8229600" cy="1021976"/>
          </a:xfrm>
        </p:spPr>
        <p:txBody>
          <a:bodyPr>
            <a:normAutofit/>
          </a:bodyPr>
          <a:lstStyle/>
          <a:p>
            <a:r>
              <a:rPr lang="en-US" dirty="0" err="1" smtClean="0"/>
              <a:t>Xrays</a:t>
            </a:r>
            <a:r>
              <a:rPr lang="en-US" dirty="0" smtClean="0"/>
              <a:t> after hip Replacement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234" y="4814046"/>
            <a:ext cx="5818095" cy="204395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Metal stem and cup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26659" y="1945341"/>
            <a:ext cx="3594847" cy="28687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5162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659"/>
            <a:ext cx="8229600" cy="16136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fundamental problem in hip replacement design was bearing surface wear, leading to loosening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272118"/>
            <a:ext cx="7682753" cy="3585882"/>
          </a:xfrm>
        </p:spPr>
        <p:txBody>
          <a:bodyPr/>
          <a:lstStyle/>
          <a:p>
            <a:r>
              <a:rPr lang="en-US" dirty="0"/>
              <a:t>Improvements included</a:t>
            </a:r>
          </a:p>
          <a:p>
            <a:r>
              <a:rPr lang="en-US" dirty="0"/>
              <a:t>Better plastic or polyethylene</a:t>
            </a:r>
          </a:p>
          <a:p>
            <a:r>
              <a:rPr lang="en-US" dirty="0"/>
              <a:t>Ceramic bearings</a:t>
            </a:r>
          </a:p>
          <a:p>
            <a:r>
              <a:rPr lang="en-US" dirty="0"/>
              <a:t>Metal on metal bearing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3778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 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656939"/>
            <a:ext cx="9144000" cy="354412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456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0282"/>
            <a:ext cx="8229600" cy="1264025"/>
          </a:xfrm>
        </p:spPr>
        <p:txBody>
          <a:bodyPr>
            <a:normAutofit/>
          </a:bodyPr>
          <a:lstStyle/>
          <a:p>
            <a:r>
              <a:rPr lang="en-US" dirty="0"/>
              <a:t>Squeaking ceramic hip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728" y="5414682"/>
            <a:ext cx="7395883" cy="144331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Like a wet finger on glass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8463" y="1766048"/>
            <a:ext cx="8382000" cy="35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7335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 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656939"/>
            <a:ext cx="9144000" cy="354412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456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965"/>
            <a:ext cx="8229600" cy="1353670"/>
          </a:xfrm>
        </p:spPr>
        <p:txBody>
          <a:bodyPr/>
          <a:lstStyle/>
          <a:p>
            <a:r>
              <a:rPr lang="en-US" dirty="0" smtClean="0"/>
              <a:t>Anterior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5718" y="5405718"/>
            <a:ext cx="7091082" cy="1452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No Muscles or tendons cut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5000" y="2124634"/>
            <a:ext cx="7874000" cy="32011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0300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293"/>
            <a:ext cx="8229600" cy="1004048"/>
          </a:xfrm>
        </p:spPr>
        <p:txBody>
          <a:bodyPr>
            <a:normAutofit/>
          </a:bodyPr>
          <a:lstStyle/>
          <a:p>
            <a:r>
              <a:rPr lang="en-US" dirty="0" smtClean="0"/>
              <a:t>Anterior vs posterior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139953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Anterior Approach</a:t>
            </a:r>
          </a:p>
          <a:p>
            <a:r>
              <a:rPr lang="en-US" dirty="0" smtClean="0"/>
              <a:t>Less pain in the first 2 weeks.</a:t>
            </a:r>
          </a:p>
          <a:p>
            <a:r>
              <a:rPr lang="en-US" dirty="0" smtClean="0"/>
              <a:t>Return to work on average 2 weeks sooner.</a:t>
            </a:r>
          </a:p>
          <a:p>
            <a:r>
              <a:rPr lang="en-US" dirty="0" smtClean="0"/>
              <a:t>More blood loss, need  special training and the </a:t>
            </a:r>
            <a:r>
              <a:rPr lang="en-US" dirty="0" err="1" smtClean="0"/>
              <a:t>hana</a:t>
            </a:r>
            <a:r>
              <a:rPr lang="en-US" dirty="0" smtClean="0"/>
              <a:t> table.</a:t>
            </a:r>
          </a:p>
          <a:p>
            <a:r>
              <a:rPr lang="en-US" dirty="0" smtClean="0"/>
              <a:t>Lower dislocation rate.</a:t>
            </a:r>
          </a:p>
          <a:p>
            <a:r>
              <a:rPr lang="en-US" dirty="0" smtClean="0"/>
              <a:t>Larger area of numbness around the incision. </a:t>
            </a:r>
          </a:p>
          <a:p>
            <a:r>
              <a:rPr lang="en-US" dirty="0" smtClean="0"/>
              <a:t>Not possible with Obesity and some pelvic anatomy.</a:t>
            </a:r>
          </a:p>
          <a:p>
            <a:r>
              <a:rPr lang="en-US" dirty="0" smtClean="0"/>
              <a:t>No long term functional or survival differences.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8141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Rehab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7915835" cy="5257800"/>
          </a:xfrm>
        </p:spPr>
        <p:txBody>
          <a:bodyPr/>
          <a:lstStyle/>
          <a:p>
            <a:r>
              <a:rPr lang="en-US" dirty="0" smtClean="0"/>
              <a:t>Premise. You will feel better in your own home under the care of your loved ones. With the right education and support you are better off at home than in a hospital.</a:t>
            </a:r>
          </a:p>
          <a:p>
            <a:r>
              <a:rPr lang="en-US" dirty="0" smtClean="0"/>
              <a:t>Multimodal pain control allows for early activity.</a:t>
            </a:r>
          </a:p>
          <a:p>
            <a:r>
              <a:rPr lang="en-US" dirty="0" smtClean="0"/>
              <a:t>Rapid mobilization leads to faster recovery, lower risk of blood clots, and stiffness.</a:t>
            </a:r>
          </a:p>
          <a:p>
            <a:r>
              <a:rPr lang="en-US" dirty="0" smtClean="0"/>
              <a:t>Rapid rehab get you back to a normal life and work faster.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5707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E54CD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224" y="1796381"/>
            <a:ext cx="5684283" cy="47183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sz="3200" dirty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-107" charset="2"/>
              <a:buNone/>
            </a:pPr>
            <a:r>
              <a:rPr lang="en-US" sz="4000" b="1" dirty="0"/>
              <a:t>Total Hip Replacement</a:t>
            </a:r>
            <a:endParaRPr lang="en-US" dirty="0"/>
          </a:p>
          <a:p>
            <a:pPr>
              <a:buFont typeface="Wingdings" pitchFamily="-107" charset="2"/>
              <a:buNone/>
            </a:pPr>
            <a:endParaRPr lang="en-US" sz="2800" dirty="0"/>
          </a:p>
          <a:p>
            <a:pPr>
              <a:buFont typeface="Wingdings" pitchFamily="-107" charset="2"/>
              <a:buChar char="§"/>
            </a:pPr>
            <a:endParaRPr lang="en-US" sz="2800" dirty="0"/>
          </a:p>
          <a:p>
            <a:pPr>
              <a:buFont typeface="Wingdings" pitchFamily="-107" charset="2"/>
              <a:buNone/>
            </a:pPr>
            <a:endParaRPr lang="en-US" dirty="0"/>
          </a:p>
          <a:p>
            <a:pPr>
              <a:buFont typeface="Wingdings" pitchFamily="-107" charset="2"/>
              <a:buChar char="§"/>
            </a:pPr>
            <a:endParaRPr lang="en-US" dirty="0"/>
          </a:p>
        </p:txBody>
      </p:sp>
      <p:pic>
        <p:nvPicPr>
          <p:cNvPr id="157700" name="Picture 4" descr="2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2590800"/>
            <a:ext cx="2454275" cy="3962400"/>
          </a:xfrm>
          <a:noFill/>
          <a:ln/>
        </p:spPr>
      </p:pic>
      <p:pic>
        <p:nvPicPr>
          <p:cNvPr id="157701" name="Picture 5" descr="2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76400" y="2590800"/>
            <a:ext cx="2473325" cy="3962400"/>
          </a:xfrm>
          <a:noFill/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E8BD3B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48" y="1790098"/>
            <a:ext cx="5664288" cy="47017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ISK Pictures 1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2940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ake-BilateralLgcy--TK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2424" y="2157541"/>
            <a:ext cx="4881068" cy="40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128"/>
            <a:ext cx="8229600" cy="1246095"/>
          </a:xfrm>
        </p:spPr>
        <p:txBody>
          <a:bodyPr>
            <a:normAutofit/>
          </a:bodyPr>
          <a:lstStyle/>
          <a:p>
            <a:r>
              <a:rPr lang="en-US" dirty="0"/>
              <a:t>Surgical options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9515"/>
            <a:ext cx="8229600" cy="394447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Arthroscopy</a:t>
            </a:r>
          </a:p>
          <a:p>
            <a:endParaRPr lang="en-US" dirty="0" smtClean="0"/>
          </a:p>
          <a:p>
            <a:r>
              <a:rPr lang="en-US" dirty="0" smtClean="0"/>
              <a:t>Partial Knee Replacement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Total</a:t>
            </a:r>
            <a:r>
              <a:rPr lang="en-US" dirty="0" smtClean="0"/>
              <a:t> Knee </a:t>
            </a:r>
            <a:r>
              <a:rPr lang="en-US" dirty="0"/>
              <a:t>R</a:t>
            </a:r>
            <a:r>
              <a:rPr lang="en-US" dirty="0" smtClean="0"/>
              <a:t>eplacement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6361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1160.JPG"/>
          <p:cNvPicPr>
            <a:picLocks noChangeAspect="1"/>
          </p:cNvPicPr>
          <p:nvPr/>
        </p:nvPicPr>
        <p:blipFill>
          <a:blip r:embed="rId2">
            <a:alphaModFix/>
            <a:lum bright="-1000" contrast="3000"/>
          </a:blip>
          <a:stretch>
            <a:fillRect/>
          </a:stretch>
        </p:blipFill>
        <p:spPr>
          <a:xfrm rot="5400000">
            <a:off x="2050016" y="1991909"/>
            <a:ext cx="5216438" cy="3912329"/>
          </a:xfrm>
          <a:prstGeom prst="rect">
            <a:avLst/>
          </a:prstGeom>
          <a:solidFill>
            <a:srgbClr val="D4458D"/>
          </a:solidFill>
          <a:ln>
            <a:solidFill>
              <a:srgbClr val="FF2404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	 				Arthroscopy?</a:t>
            </a:r>
            <a:endParaRPr lang="en-US" dirty="0"/>
          </a:p>
        </p:txBody>
      </p:sp>
      <p:pic>
        <p:nvPicPr>
          <p:cNvPr id="4" name="Picture 3" descr="Arthroscopic Knee Arthrit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185" y="2476860"/>
            <a:ext cx="4191000" cy="3314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ISK Pictures 1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557" y="2133601"/>
            <a:ext cx="2940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otch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80621" y="2133601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Fake-BilateralLgcy--TK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840" y="2169192"/>
            <a:ext cx="4881068" cy="40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685800" y="3253106"/>
            <a:ext cx="7772400" cy="147002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 dirty="0" smtClean="0">
                <a:solidFill>
                  <a:srgbClr val="FFFFFF"/>
                </a:solidFill>
              </a:rPr>
              <a:t> </a:t>
            </a:r>
            <a:r>
              <a:rPr lang="en-US" sz="3900" dirty="0" smtClean="0">
                <a:solidFill>
                  <a:srgbClr val="FFFFFF"/>
                </a:solidFill>
              </a:rPr>
              <a:t>COMPUTER NAVIGATION AND ROBOTIC NAVIGATION IN J</a:t>
            </a:r>
            <a:r>
              <a:rPr sz="3900" dirty="0" smtClean="0">
                <a:solidFill>
                  <a:srgbClr val="FFFFFF"/>
                </a:solidFill>
              </a:rPr>
              <a:t>OINT </a:t>
            </a:r>
            <a:r>
              <a:rPr sz="3900" dirty="0">
                <a:solidFill>
                  <a:srgbClr val="FFFFFF"/>
                </a:solidFill>
              </a:rPr>
              <a:t>REPLACEMENT</a:t>
            </a:r>
          </a:p>
        </p:txBody>
      </p:sp>
      <p:pic>
        <p:nvPicPr>
          <p:cNvPr id="3" name="Picture 2" descr="EvergreenHealth_logo_w-icon_3-c_cmy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292" y="288185"/>
            <a:ext cx="3031099" cy="7953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8683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dirty="0" smtClean="0"/>
          </a:p>
        </p:txBody>
      </p:sp>
      <p:sp>
        <p:nvSpPr>
          <p:cNvPr id="36866" name="Rectangle 3"/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457200" y="1371600"/>
            <a:ext cx="8686800" cy="4525963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4000" dirty="0" smtClean="0"/>
              <a:t>Surgical Technique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/>
              <a:t>General principles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/>
              <a:t>Minimally Invasive Surgery “MIS”, “Mini-incision”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/>
              <a:t>Computer Assisted Surgery or “Navigation”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/>
              <a:t>Robotic - MAKOPLASTY</a:t>
            </a:r>
          </a:p>
        </p:txBody>
      </p:sp>
      <p:pic>
        <p:nvPicPr>
          <p:cNvPr id="3686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09171" y="4800600"/>
            <a:ext cx="28956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IO_System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84589" y="4391481"/>
            <a:ext cx="2541587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348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300372" y="2278995"/>
            <a:ext cx="4408845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Faster Recovery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Quads Function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Less Pain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Smaller Incisions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Better ROM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 Radiographic Outliers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609600">
              <a:buClr>
                <a:srgbClr val="FFFFFF"/>
              </a:buClr>
              <a:buSzPct val="100000"/>
              <a:buFont typeface="Arial"/>
              <a:buChar char="•"/>
              <a:defRPr sz="1800"/>
            </a:pPr>
            <a:r>
              <a: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Computer Navigation Recommended</a:t>
            </a:r>
          </a:p>
        </p:txBody>
      </p:sp>
      <p:grpSp>
        <p:nvGrpSpPr>
          <p:cNvPr id="2" name="Group 158"/>
          <p:cNvGrpSpPr/>
          <p:nvPr/>
        </p:nvGrpSpPr>
        <p:grpSpPr>
          <a:xfrm>
            <a:off x="6596529" y="36219"/>
            <a:ext cx="2420474" cy="6785563"/>
            <a:chOff x="0" y="0"/>
            <a:chExt cx="2420472" cy="6785562"/>
          </a:xfrm>
        </p:grpSpPr>
        <p:pic>
          <p:nvPicPr>
            <p:cNvPr id="156" name="image9.png"/>
            <p:cNvPicPr/>
            <p:nvPr/>
          </p:nvPicPr>
          <p:blipFill>
            <a:blip r:embed="rId2">
              <a:extLst/>
            </a:blip>
            <a:srcRect l="35554" r="34240"/>
            <a:stretch>
              <a:fillRect/>
            </a:stretch>
          </p:blipFill>
          <p:spPr>
            <a:xfrm>
              <a:off x="0" y="0"/>
              <a:ext cx="2420473" cy="6785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Shape 157"/>
            <p:cNvSpPr/>
            <p:nvPr/>
          </p:nvSpPr>
          <p:spPr>
            <a:xfrm flipH="1">
              <a:off x="1692337" y="266227"/>
              <a:ext cx="67736" cy="6400802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59" name="Shape 159"/>
          <p:cNvSpPr/>
          <p:nvPr/>
        </p:nvSpPr>
        <p:spPr>
          <a:xfrm>
            <a:off x="1105710" y="1271512"/>
            <a:ext cx="460929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FBFBF"/>
                </a:solidFill>
              </a:rPr>
              <a:t>MIS Knee Replacement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ISK Pictures 1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2940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ake-BilateralLgcy--TK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2424" y="2157541"/>
            <a:ext cx="4881068" cy="40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634961" y="670497"/>
            <a:ext cx="6097113" cy="15511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rgbClr val="BFBFB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BFBFBF"/>
                </a:solidFill>
              </a:rPr>
              <a:t>Afferent Pathways</a:t>
            </a:r>
          </a:p>
        </p:txBody>
      </p:sp>
      <p:sp>
        <p:nvSpPr>
          <p:cNvPr id="207" name="Shape 207"/>
          <p:cNvSpPr/>
          <p:nvPr/>
        </p:nvSpPr>
        <p:spPr>
          <a:xfrm>
            <a:off x="634962" y="2134047"/>
            <a:ext cx="5837953" cy="400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Anterior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36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Femoral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Common Peroneal</a:t>
            </a: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Saphenous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endParaRPr sz="280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Posterior</a:t>
            </a: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Common Tibial</a:t>
            </a: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Post. Tibial</a:t>
            </a:r>
          </a:p>
          <a:p>
            <a:pPr lvl="0">
              <a:defRPr sz="1800"/>
            </a:pPr>
            <a:r>
              <a:rPr sz="36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grpSp>
        <p:nvGrpSpPr>
          <p:cNvPr id="2" name="Group 210"/>
          <p:cNvGrpSpPr/>
          <p:nvPr/>
        </p:nvGrpSpPr>
        <p:grpSpPr>
          <a:xfrm>
            <a:off x="6333397" y="1559"/>
            <a:ext cx="2810607" cy="6856442"/>
            <a:chOff x="0" y="0"/>
            <a:chExt cx="2810606" cy="6856441"/>
          </a:xfrm>
        </p:grpSpPr>
        <p:pic>
          <p:nvPicPr>
            <p:cNvPr id="208" name="image1.gif" descr="pic30.gif"/>
            <p:cNvPicPr/>
            <p:nvPr/>
          </p:nvPicPr>
          <p:blipFill>
            <a:blip r:embed="rId2">
              <a:extLst/>
            </a:blip>
            <a:srcRect l="7252" t="11527" r="47328" b="6008"/>
            <a:stretch>
              <a:fillRect/>
            </a:stretch>
          </p:blipFill>
          <p:spPr>
            <a:xfrm>
              <a:off x="0" y="-1"/>
              <a:ext cx="2810607" cy="3495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age1.gif" descr="pic30.gif"/>
            <p:cNvPicPr/>
            <p:nvPr/>
          </p:nvPicPr>
          <p:blipFill>
            <a:blip r:embed="rId2">
              <a:extLst/>
            </a:blip>
            <a:srcRect l="53201" t="6645" r="2837" b="7749"/>
            <a:stretch>
              <a:fillRect/>
            </a:stretch>
          </p:blipFill>
          <p:spPr>
            <a:xfrm>
              <a:off x="-1" y="3107217"/>
              <a:ext cx="2810607" cy="3749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1" name="image6.png"/>
          <p:cNvPicPr/>
          <p:nvPr/>
        </p:nvPicPr>
        <p:blipFill>
          <a:blip r:embed="rId3">
            <a:extLst/>
          </a:blip>
          <a:srcRect l="18322" t="61564" r="33959"/>
          <a:stretch>
            <a:fillRect/>
          </a:stretch>
        </p:blipFill>
        <p:spPr>
          <a:xfrm>
            <a:off x="4302412" y="2352180"/>
            <a:ext cx="3344636" cy="3137290"/>
          </a:xfrm>
          <a:prstGeom prst="rect">
            <a:avLst/>
          </a:prstGeom>
          <a:ln>
            <a:solidFill/>
            <a:miter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211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98475" y="949982"/>
            <a:ext cx="6050816" cy="962341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>
                <a:solidFill>
                  <a:srgbClr val="BFBFB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BFBFBF"/>
                </a:solidFill>
              </a:rPr>
              <a:t>Exparel Pharmacokinetics</a:t>
            </a:r>
          </a:p>
        </p:txBody>
      </p:sp>
      <p:sp>
        <p:nvSpPr>
          <p:cNvPr id="179" name="Shape 179"/>
          <p:cNvSpPr/>
          <p:nvPr/>
        </p:nvSpPr>
        <p:spPr>
          <a:xfrm>
            <a:off x="77786" y="6159787"/>
            <a:ext cx="90662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BFBFBF"/>
                </a:solidFill>
              </a:rPr>
              <a:t>Presented at the 2009 International Anesthesia Research Society Annual Meeting; March 14-17, 2009; San Diego, CA.</a:t>
            </a:r>
          </a:p>
        </p:txBody>
      </p:sp>
      <p:pic>
        <p:nvPicPr>
          <p:cNvPr id="180" name="image13.png"/>
          <p:cNvPicPr/>
          <p:nvPr/>
        </p:nvPicPr>
        <p:blipFill>
          <a:blip r:embed="rId3">
            <a:extLst/>
          </a:blip>
          <a:srcRect l="10994" t="13628" r="6462" b="17360"/>
          <a:stretch>
            <a:fillRect/>
          </a:stretch>
        </p:blipFill>
        <p:spPr>
          <a:xfrm>
            <a:off x="1292225" y="1897153"/>
            <a:ext cx="7417622" cy="362063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92224" y="5630953"/>
            <a:ext cx="192091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  0</a:t>
            </a:r>
          </a:p>
        </p:txBody>
      </p:sp>
      <p:sp>
        <p:nvSpPr>
          <p:cNvPr id="182" name="Shape 182"/>
          <p:cNvSpPr/>
          <p:nvPr/>
        </p:nvSpPr>
        <p:spPr>
          <a:xfrm>
            <a:off x="3044824" y="5630953"/>
            <a:ext cx="192091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24</a:t>
            </a:r>
          </a:p>
        </p:txBody>
      </p:sp>
      <p:sp>
        <p:nvSpPr>
          <p:cNvPr id="183" name="Shape 183"/>
          <p:cNvSpPr/>
          <p:nvPr/>
        </p:nvSpPr>
        <p:spPr>
          <a:xfrm>
            <a:off x="4873624" y="5630953"/>
            <a:ext cx="19209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184" name="Shape 184"/>
          <p:cNvSpPr/>
          <p:nvPr/>
        </p:nvSpPr>
        <p:spPr>
          <a:xfrm>
            <a:off x="6626224" y="5630953"/>
            <a:ext cx="19209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72</a:t>
            </a:r>
          </a:p>
        </p:txBody>
      </p:sp>
      <p:sp>
        <p:nvSpPr>
          <p:cNvPr id="185" name="Shape 185"/>
          <p:cNvSpPr/>
          <p:nvPr/>
        </p:nvSpPr>
        <p:spPr>
          <a:xfrm>
            <a:off x="8455024" y="5630953"/>
            <a:ext cx="19209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96</a:t>
            </a:r>
          </a:p>
        </p:txBody>
      </p:sp>
      <p:sp>
        <p:nvSpPr>
          <p:cNvPr id="186" name="Shape 186"/>
          <p:cNvSpPr/>
          <p:nvPr/>
        </p:nvSpPr>
        <p:spPr>
          <a:xfrm>
            <a:off x="1063624" y="5249953"/>
            <a:ext cx="19209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  0</a:t>
            </a:r>
          </a:p>
        </p:txBody>
      </p:sp>
      <p:sp>
        <p:nvSpPr>
          <p:cNvPr id="187" name="Shape 187"/>
          <p:cNvSpPr/>
          <p:nvPr/>
        </p:nvSpPr>
        <p:spPr>
          <a:xfrm>
            <a:off x="835025" y="4106953"/>
            <a:ext cx="37782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100</a:t>
            </a:r>
          </a:p>
        </p:txBody>
      </p:sp>
      <p:sp>
        <p:nvSpPr>
          <p:cNvPr id="188" name="Shape 188"/>
          <p:cNvSpPr/>
          <p:nvPr/>
        </p:nvSpPr>
        <p:spPr>
          <a:xfrm>
            <a:off x="911225" y="4640353"/>
            <a:ext cx="37782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  50</a:t>
            </a:r>
          </a:p>
        </p:txBody>
      </p:sp>
      <p:sp>
        <p:nvSpPr>
          <p:cNvPr id="189" name="Shape 189"/>
          <p:cNvSpPr/>
          <p:nvPr/>
        </p:nvSpPr>
        <p:spPr>
          <a:xfrm>
            <a:off x="844550" y="3494178"/>
            <a:ext cx="37782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150</a:t>
            </a:r>
          </a:p>
        </p:txBody>
      </p:sp>
      <p:sp>
        <p:nvSpPr>
          <p:cNvPr id="190" name="Shape 190"/>
          <p:cNvSpPr/>
          <p:nvPr/>
        </p:nvSpPr>
        <p:spPr>
          <a:xfrm>
            <a:off x="850900" y="2957603"/>
            <a:ext cx="37782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200</a:t>
            </a:r>
          </a:p>
        </p:txBody>
      </p:sp>
      <p:sp>
        <p:nvSpPr>
          <p:cNvPr id="191" name="Shape 191"/>
          <p:cNvSpPr/>
          <p:nvPr/>
        </p:nvSpPr>
        <p:spPr>
          <a:xfrm>
            <a:off x="844550" y="2433728"/>
            <a:ext cx="37782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250</a:t>
            </a:r>
          </a:p>
        </p:txBody>
      </p:sp>
      <p:sp>
        <p:nvSpPr>
          <p:cNvPr id="192" name="Shape 192"/>
          <p:cNvSpPr/>
          <p:nvPr/>
        </p:nvSpPr>
        <p:spPr>
          <a:xfrm>
            <a:off x="844550" y="1881278"/>
            <a:ext cx="37782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300</a:t>
            </a:r>
          </a:p>
        </p:txBody>
      </p:sp>
      <p:sp>
        <p:nvSpPr>
          <p:cNvPr id="193" name="Shape 193"/>
          <p:cNvSpPr/>
          <p:nvPr/>
        </p:nvSpPr>
        <p:spPr>
          <a:xfrm rot="16200000">
            <a:off x="-1332707" y="3482272"/>
            <a:ext cx="3878264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Plasma Bupivacaine Concentration (ng/mL)</a:t>
            </a:r>
          </a:p>
        </p:txBody>
      </p:sp>
      <p:sp>
        <p:nvSpPr>
          <p:cNvPr id="194" name="Shape 194"/>
          <p:cNvSpPr/>
          <p:nvPr/>
        </p:nvSpPr>
        <p:spPr>
          <a:xfrm>
            <a:off x="2033587" y="5567769"/>
            <a:ext cx="437832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FFFF"/>
                </a:solidFill>
              </a:rPr>
              <a:t>Time (Hours)</a:t>
            </a:r>
          </a:p>
        </p:txBody>
      </p:sp>
      <p:sp>
        <p:nvSpPr>
          <p:cNvPr id="195" name="Shape 195"/>
          <p:cNvSpPr/>
          <p:nvPr/>
        </p:nvSpPr>
        <p:spPr>
          <a:xfrm flipH="1" flipV="1">
            <a:off x="1458912" y="3918041"/>
            <a:ext cx="384176" cy="614364"/>
          </a:xfrm>
          <a:prstGeom prst="line">
            <a:avLst/>
          </a:prstGeom>
          <a:ln w="28575">
            <a:solidFill>
              <a:srgbClr val="C00000"/>
            </a:solidFill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2" name="Group 198"/>
          <p:cNvGrpSpPr/>
          <p:nvPr/>
        </p:nvGrpSpPr>
        <p:grpSpPr>
          <a:xfrm>
            <a:off x="2495550" y="2430552"/>
            <a:ext cx="2305050" cy="1366839"/>
            <a:chOff x="0" y="0"/>
            <a:chExt cx="2305050" cy="1366837"/>
          </a:xfrm>
        </p:grpSpPr>
        <p:sp>
          <p:nvSpPr>
            <p:cNvPr id="196" name="Shape 196"/>
            <p:cNvSpPr/>
            <p:nvPr/>
          </p:nvSpPr>
          <p:spPr>
            <a:xfrm flipV="1">
              <a:off x="1311274" y="0"/>
              <a:ext cx="230189" cy="768353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0" y="719137"/>
              <a:ext cx="230505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C00000"/>
                  </a:solidFill>
                </a:rPr>
                <a:t>Second peak due to               slow release of bupivacaine             from DepoFoam</a:t>
              </a:r>
            </a:p>
          </p:txBody>
        </p:sp>
      </p:grpSp>
      <p:grpSp>
        <p:nvGrpSpPr>
          <p:cNvPr id="3" name="Group 201"/>
          <p:cNvGrpSpPr/>
          <p:nvPr/>
        </p:nvGrpSpPr>
        <p:grpSpPr>
          <a:xfrm>
            <a:off x="1169975" y="2841692"/>
            <a:ext cx="3668726" cy="2082826"/>
            <a:chOff x="0" y="0"/>
            <a:chExt cx="3668725" cy="2082825"/>
          </a:xfrm>
        </p:grpSpPr>
        <p:sp>
          <p:nvSpPr>
            <p:cNvPr id="199" name="Shape 199"/>
            <p:cNvSpPr/>
            <p:nvPr/>
          </p:nvSpPr>
          <p:spPr>
            <a:xfrm>
              <a:off x="596911" y="1651025"/>
              <a:ext cx="307181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C00000"/>
                  </a:solidFill>
                </a:rPr>
                <a:t>Initial peak due to 3%            extraliposomal bupivacaine</a:t>
              </a:r>
            </a:p>
          </p:txBody>
        </p:sp>
        <p:sp>
          <p:nvSpPr>
            <p:cNvPr id="200" name="Shape 200"/>
            <p:cNvSpPr/>
            <p:nvPr/>
          </p:nvSpPr>
          <p:spPr>
            <a:xfrm>
              <a:off x="0" y="0"/>
              <a:ext cx="863581" cy="1798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02" name="image1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6225" y="2841717"/>
            <a:ext cx="1457325" cy="1393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-394960" y="1022549"/>
            <a:ext cx="8229601" cy="114300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BFBFBF"/>
                </a:solidFill>
              </a:rPr>
              <a:t>TIME COURSE OF PAIN</a:t>
            </a:r>
          </a:p>
        </p:txBody>
      </p:sp>
      <p:graphicFrame>
        <p:nvGraphicFramePr>
          <p:cNvPr id="214" name="Chart 214"/>
          <p:cNvGraphicFramePr/>
          <p:nvPr/>
        </p:nvGraphicFramePr>
        <p:xfrm>
          <a:off x="781087" y="1952533"/>
          <a:ext cx="8715566" cy="4024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" name="Shape 215"/>
          <p:cNvSpPr/>
          <p:nvPr/>
        </p:nvSpPr>
        <p:spPr>
          <a:xfrm rot="16200000">
            <a:off x="-379793" y="3428815"/>
            <a:ext cx="17607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VAS</a:t>
            </a:r>
          </a:p>
        </p:txBody>
      </p:sp>
      <p:sp>
        <p:nvSpPr>
          <p:cNvPr id="216" name="Shape 216"/>
          <p:cNvSpPr/>
          <p:nvPr/>
        </p:nvSpPr>
        <p:spPr>
          <a:xfrm>
            <a:off x="2924075" y="6226433"/>
            <a:ext cx="287395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HOURS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3431401" y="-279603"/>
            <a:ext cx="5541332" cy="22989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D9D9D9"/>
                </a:solidFill>
              </a:rPr>
              <a:t>	“SwiftPath Patient Selection Tool”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279400" y="1952491"/>
            <a:ext cx="8864600" cy="4512034"/>
          </a:xfrm>
          <a:prstGeom prst="rect">
            <a:avLst/>
          </a:prstGeom>
        </p:spPr>
        <p:txBody>
          <a:bodyPr lIns="0" tIns="0" rIns="0" bIns="0" numCol="2" spcCol="38099"/>
          <a:lstStyle/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1)  PATIENT MOTIVATION (4)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0=MIN   2=MOD   4=MAXIMUM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2) Comprehension (4)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0=POOR 2=MOD 4=EXCELLENT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2)  FAMILY SUPPORT (2)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0=POOR   2=GOOD   4=EXCELLENT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3)  HOME SET UP (2)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0=POOR   1=GOOD   2=EXCELLENT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4)  PATIENT AGE (5)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0&gt;75    1:70-75  3:65-70   4:60-65  5&lt;60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5)  PATIENT BMI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0=&gt;37   2=31-37   4</a:t>
            </a:r>
            <a:r>
              <a:rPr sz="1700" u="sng">
                <a:solidFill>
                  <a:srgbClr val="FFFFFF"/>
                </a:solidFill>
              </a:rPr>
              <a:t>&lt;</a:t>
            </a:r>
            <a:r>
              <a:rPr sz="1700">
                <a:solidFill>
                  <a:srgbClr val="FFFFFF"/>
                </a:solidFill>
              </a:rPr>
              <a:t>30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6)  PATIENT PROXIMITY TO HOSPITAL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0=&gt;2HOURS  1= 1-2 HOURS  2=&lt;1 HOUR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7)  Modified Charleson Index </a:t>
            </a:r>
            <a:r>
              <a:rPr sz="1700">
                <a:solidFill>
                  <a:srgbClr val="FFFFFF"/>
                </a:solidFill>
              </a:rPr>
              <a:t>(HTN, DM, CAD, ASTHMA/COPD, CVA, SLEEP APNEA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 &gt; 4     2= 3,4     4= 1,2   6=0,1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8)  PREOP PT CONSULT</a:t>
            </a:r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0= FAIL	4=PASS 		</a:t>
            </a:r>
            <a:endParaRPr sz="1700"/>
          </a:p>
          <a:p>
            <a:pPr marL="0" lvl="0" indent="0" defTabSz="393191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00"/>
                </a:solidFill>
              </a:rPr>
              <a:t>TOTAL POINTS= 35 </a:t>
            </a:r>
          </a:p>
          <a:p>
            <a:pPr marL="0" lvl="0" indent="0" defTabSz="393191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				 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 </a:t>
            </a:r>
            <a:endParaRPr sz="1700"/>
          </a:p>
          <a:p>
            <a:pPr marL="0" lvl="0" indent="0" defTabSz="393191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 </a:t>
            </a:r>
            <a:endParaRPr sz="1700"/>
          </a:p>
          <a:p>
            <a:pPr marL="0" lvl="0" indent="0" defTabSz="393191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106525" y="169811"/>
            <a:ext cx="5946944" cy="307222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9D9D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D9D9D9"/>
                </a:solidFill>
              </a:rPr>
              <a:t>Contra-Indications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00448" y="2230875"/>
            <a:ext cx="6398819" cy="4348819"/>
          </a:xfrm>
          <a:prstGeom prst="rect">
            <a:avLst/>
          </a:prstGeom>
        </p:spPr>
        <p:txBody>
          <a:bodyPr/>
          <a:lstStyle/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Unstable Arrhythmias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Dementia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Untreated Sleep Apnea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End Stage Medical Problems</a:t>
            </a:r>
          </a:p>
          <a:p>
            <a:pPr marL="416559" lvl="1" indent="-229107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CHF</a:t>
            </a:r>
          </a:p>
          <a:p>
            <a:pPr marL="416559" lvl="1" indent="-229107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Cirrhosis</a:t>
            </a:r>
          </a:p>
          <a:p>
            <a:pPr marL="416559" lvl="1" indent="-229107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COPD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Poorly Controlled </a:t>
            </a:r>
            <a:r>
              <a:rPr sz="2200" dirty="0" smtClean="0">
                <a:solidFill>
                  <a:srgbClr val="DDDDDD"/>
                </a:solidFill>
              </a:rPr>
              <a:t>DM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No Family Support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Unmotivated Patient</a:t>
            </a:r>
          </a:p>
          <a:p>
            <a:pPr marL="229106" lvl="0" indent="-229106" algn="l" defTabSz="187452">
              <a:lnSpc>
                <a:spcPct val="90000"/>
              </a:lnSpc>
              <a:spcBef>
                <a:spcPts val="200"/>
              </a:spcBef>
              <a:buClr>
                <a:srgbClr val="D9D9D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DDDDDD"/>
                </a:solidFill>
              </a:rPr>
              <a:t>Previous Arthrotomy/risk of skin compromise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2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normAutofit/>
          </a:bodyPr>
          <a:lstStyle>
            <a:lvl1pPr defTabSz="416052">
              <a:defRPr sz="109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92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35</a:t>
            </a:fld>
            <a:endParaRPr sz="1092">
              <a:solidFill>
                <a:srgbClr val="FFFFFF"/>
              </a:solidFill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1752560" y="2057367"/>
            <a:ext cx="3124123" cy="2590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FF">
              <a:alpha val="45000"/>
            </a:srgbClr>
          </a:solidFill>
          <a:ln>
            <a:solidFill>
              <a:srgbClr val="7FB602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3276563" y="2057366"/>
            <a:ext cx="2895527" cy="266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>
              <a:alpha val="49000"/>
            </a:srgbClr>
          </a:solidFill>
          <a:ln>
            <a:solidFill>
              <a:srgbClr val="7FB602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2590763" y="3124163"/>
            <a:ext cx="2819330" cy="2895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00">
              <a:alpha val="48000"/>
            </a:srgbClr>
          </a:solidFill>
          <a:ln>
            <a:solidFill>
              <a:srgbClr val="7FB602"/>
            </a:solidFill>
          </a:ln>
          <a:effectLst>
            <a:outerShdw blurRad="38100" dist="23000" dir="5400000" rotWithShape="0">
              <a:srgbClr val="000000">
                <a:alpha val="74836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57200" y="1752599"/>
            <a:ext cx="2743200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DDDDDD"/>
                </a:solidFill>
              </a:rPr>
              <a:t>MIS Techniques</a:t>
            </a:r>
          </a:p>
        </p:txBody>
      </p:sp>
      <p:sp>
        <p:nvSpPr>
          <p:cNvPr id="141" name="Shape 141"/>
          <p:cNvSpPr/>
          <p:nvPr/>
        </p:nvSpPr>
        <p:spPr>
          <a:xfrm>
            <a:off x="5562600" y="1981199"/>
            <a:ext cx="2514600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24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DDDDDD"/>
                </a:solidFill>
              </a:rPr>
              <a:t>Multimodal Pain Management</a:t>
            </a:r>
          </a:p>
        </p:txBody>
      </p:sp>
      <p:sp>
        <p:nvSpPr>
          <p:cNvPr id="142" name="Shape 142"/>
          <p:cNvSpPr/>
          <p:nvPr/>
        </p:nvSpPr>
        <p:spPr>
          <a:xfrm>
            <a:off x="381000" y="4953000"/>
            <a:ext cx="2743200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 sz="1800"/>
            </a:pPr>
            <a:r>
              <a:rPr sz="20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Patient Selection and</a:t>
            </a:r>
            <a:endParaRPr sz="2400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914400">
              <a:defRPr sz="1800"/>
            </a:pPr>
            <a:r>
              <a:rPr sz="200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rPr>
              <a:t>Pre-operative Education</a:t>
            </a:r>
          </a:p>
        </p:txBody>
      </p:sp>
      <p:sp>
        <p:nvSpPr>
          <p:cNvPr id="143" name="Shape 143"/>
          <p:cNvSpPr>
            <a:spLocks noGrp="1"/>
          </p:cNvSpPr>
          <p:nvPr>
            <p:ph type="title" idx="4294967295"/>
          </p:nvPr>
        </p:nvSpPr>
        <p:spPr>
          <a:xfrm>
            <a:off x="2541082" y="429017"/>
            <a:ext cx="5348692" cy="857049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Modern Pain Management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321755" y="1471909"/>
            <a:ext cx="5620745" cy="504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PREOPERATIVE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Patient Selection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Education </a:t>
            </a: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Preparation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OPERATIVE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Pre-emptive Analgesics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MIS Techniques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Computer Navigation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Joint Blocks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POSTOPERATIVE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sz="2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24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Pain Management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image10.png" descr="SPPoutsideLargeBro3pNavy.pdf"/>
          <p:cNvPicPr/>
          <p:nvPr/>
        </p:nvPicPr>
        <p:blipFill>
          <a:blip r:embed="rId3">
            <a:extLst/>
          </a:blip>
          <a:srcRect l="50969"/>
          <a:stretch>
            <a:fillRect/>
          </a:stretch>
        </p:blipFill>
        <p:spPr>
          <a:xfrm>
            <a:off x="3947319" y="-3"/>
            <a:ext cx="519668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11.png" descr="Screenshot 2014-10-09 08.28.5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3698" y="1442"/>
            <a:ext cx="4686944" cy="685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12.png" descr="Screenshot 2014-10-09 08.30.0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48764" y="75882"/>
            <a:ext cx="4576814" cy="6706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6" grpId="0" animBg="1" advAuto="0"/>
      <p:bldP spid="166" grpId="1" animBg="1" advAuto="0"/>
      <p:bldP spid="167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1374543" y="3060213"/>
            <a:ext cx="2243335" cy="2993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13" extrusionOk="0">
                <a:moveTo>
                  <a:pt x="21600" y="20645"/>
                </a:moveTo>
                <a:cubicBezTo>
                  <a:pt x="19180" y="21537"/>
                  <a:pt x="16773" y="18815"/>
                  <a:pt x="15287" y="13535"/>
                </a:cubicBezTo>
                <a:cubicBezTo>
                  <a:pt x="13793" y="8228"/>
                  <a:pt x="12973" y="-63"/>
                  <a:pt x="10319" y="0"/>
                </a:cubicBezTo>
                <a:cubicBezTo>
                  <a:pt x="7709" y="61"/>
                  <a:pt x="6997" y="8658"/>
                  <a:pt x="5466" y="14096"/>
                </a:cubicBezTo>
                <a:cubicBezTo>
                  <a:pt x="4181" y="18657"/>
                  <a:pt x="2109" y="21081"/>
                  <a:pt x="0" y="20420"/>
                </a:cubicBezTo>
              </a:path>
            </a:pathLst>
          </a:custGeom>
          <a:ln w="88900">
            <a:solid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6129371" y="3010749"/>
            <a:ext cx="274391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Inpatient Rehab</a:t>
            </a:r>
          </a:p>
        </p:txBody>
      </p:sp>
      <p:sp>
        <p:nvSpPr>
          <p:cNvPr id="293" name="Shape 293"/>
          <p:cNvSpPr/>
          <p:nvPr/>
        </p:nvSpPr>
        <p:spPr>
          <a:xfrm>
            <a:off x="6280651" y="4775051"/>
            <a:ext cx="274391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Labs</a:t>
            </a:r>
          </a:p>
        </p:txBody>
      </p:sp>
      <p:sp>
        <p:nvSpPr>
          <p:cNvPr id="294" name="Shape 294"/>
          <p:cNvSpPr/>
          <p:nvPr/>
        </p:nvSpPr>
        <p:spPr>
          <a:xfrm>
            <a:off x="6110915" y="3542686"/>
            <a:ext cx="341633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Skilled Nursing Facility</a:t>
            </a:r>
          </a:p>
        </p:txBody>
      </p:sp>
      <p:sp>
        <p:nvSpPr>
          <p:cNvPr id="295" name="Shape 295"/>
          <p:cNvSpPr/>
          <p:nvPr/>
        </p:nvSpPr>
        <p:spPr>
          <a:xfrm>
            <a:off x="6280651" y="4136788"/>
            <a:ext cx="274391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Home Health</a:t>
            </a:r>
          </a:p>
        </p:txBody>
      </p:sp>
      <p:sp>
        <p:nvSpPr>
          <p:cNvPr id="296" name="Shape 296"/>
          <p:cNvSpPr/>
          <p:nvPr/>
        </p:nvSpPr>
        <p:spPr>
          <a:xfrm>
            <a:off x="7205136" y="5413314"/>
            <a:ext cx="274391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Readmissions</a:t>
            </a:r>
          </a:p>
        </p:txBody>
      </p:sp>
      <p:sp>
        <p:nvSpPr>
          <p:cNvPr id="297" name="Shape 297"/>
          <p:cNvSpPr/>
          <p:nvPr/>
        </p:nvSpPr>
        <p:spPr>
          <a:xfrm>
            <a:off x="1197853" y="1339145"/>
            <a:ext cx="5776536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“changing the paradigm”</a:t>
            </a:r>
          </a:p>
        </p:txBody>
      </p:sp>
      <p:sp>
        <p:nvSpPr>
          <p:cNvPr id="298" name="Shape 298"/>
          <p:cNvSpPr/>
          <p:nvPr/>
        </p:nvSpPr>
        <p:spPr>
          <a:xfrm>
            <a:off x="2903066" y="3821262"/>
            <a:ext cx="4619278" cy="223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13" extrusionOk="0">
                <a:moveTo>
                  <a:pt x="21600" y="20645"/>
                </a:moveTo>
                <a:cubicBezTo>
                  <a:pt x="19180" y="21537"/>
                  <a:pt x="16773" y="18815"/>
                  <a:pt x="15287" y="13535"/>
                </a:cubicBezTo>
                <a:cubicBezTo>
                  <a:pt x="13793" y="8228"/>
                  <a:pt x="12973" y="-63"/>
                  <a:pt x="10319" y="0"/>
                </a:cubicBezTo>
                <a:cubicBezTo>
                  <a:pt x="7709" y="61"/>
                  <a:pt x="6997" y="8658"/>
                  <a:pt x="5466" y="14096"/>
                </a:cubicBezTo>
                <a:cubicBezTo>
                  <a:pt x="4181" y="18657"/>
                  <a:pt x="2109" y="21081"/>
                  <a:pt x="0" y="20420"/>
                </a:cubicBezTo>
              </a:path>
            </a:pathLst>
          </a:custGeom>
          <a:ln w="88900">
            <a:solid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 flipV="1">
            <a:off x="1314823" y="2293844"/>
            <a:ext cx="2" cy="3774150"/>
          </a:xfrm>
          <a:prstGeom prst="line">
            <a:avLst/>
          </a:prstGeom>
          <a:ln w="88900">
            <a:solidFill>
              <a:srgbClr val="4F81BD"/>
            </a:solidFill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1307352" y="6053939"/>
            <a:ext cx="6260356" cy="2"/>
          </a:xfrm>
          <a:prstGeom prst="line">
            <a:avLst/>
          </a:prstGeom>
          <a:ln w="889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259536" y="6232750"/>
            <a:ext cx="21868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302" name="Shape 302"/>
          <p:cNvSpPr/>
          <p:nvPr/>
        </p:nvSpPr>
        <p:spPr>
          <a:xfrm>
            <a:off x="2579964" y="6232750"/>
            <a:ext cx="21867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3" name="Shape 303"/>
          <p:cNvSpPr/>
          <p:nvPr/>
        </p:nvSpPr>
        <p:spPr>
          <a:xfrm>
            <a:off x="3756581" y="6232750"/>
            <a:ext cx="21867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04" name="Shape 304"/>
          <p:cNvSpPr/>
          <p:nvPr/>
        </p:nvSpPr>
        <p:spPr>
          <a:xfrm>
            <a:off x="4933198" y="6232750"/>
            <a:ext cx="21868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05" name="Shape 305"/>
          <p:cNvSpPr/>
          <p:nvPr/>
        </p:nvSpPr>
        <p:spPr>
          <a:xfrm>
            <a:off x="6109815" y="6232750"/>
            <a:ext cx="21867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06" name="Shape 306"/>
          <p:cNvSpPr/>
          <p:nvPr/>
        </p:nvSpPr>
        <p:spPr>
          <a:xfrm>
            <a:off x="7067911" y="6232750"/>
            <a:ext cx="21867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07" name="Shape 307"/>
          <p:cNvSpPr/>
          <p:nvPr/>
        </p:nvSpPr>
        <p:spPr>
          <a:xfrm>
            <a:off x="5264651" y="2478813"/>
            <a:ext cx="274391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Telemetry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" dur="1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 advAuto="0"/>
      <p:bldP spid="298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2524004" y="3527481"/>
            <a:ext cx="421776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6000" dirty="0" smtClean="0">
                <a:solidFill>
                  <a:srgbClr val="000000"/>
                </a:solidFill>
              </a:rPr>
              <a:t>Thank You!</a:t>
            </a:r>
            <a:endParaRPr sz="60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457200"/>
            <a:ext cx="6705600" cy="73183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dirty="0"/>
          </a:p>
        </p:txBody>
      </p:sp>
      <p:pic>
        <p:nvPicPr>
          <p:cNvPr id="28675" name="Picture 4" descr="notch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571750" cy="34290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938" y="12954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Partial Knee Replacement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dirty="0" smtClean="0"/>
          </a:p>
          <a:p>
            <a:pPr eaLnBrk="1" hangingPunct="1">
              <a:buFont typeface="Wingdings" pitchFamily="2" charset="2"/>
              <a:buChar char="§"/>
            </a:pPr>
            <a:endParaRPr lang="en-US" dirty="0" smtClean="0"/>
          </a:p>
          <a:p>
            <a:pPr eaLnBrk="1" hangingPunct="1">
              <a:buFont typeface="Wingdings" pitchFamily="2" charset="2"/>
              <a:buChar char="§"/>
            </a:pPr>
            <a:endParaRPr lang="en-US" dirty="0" smtClean="0"/>
          </a:p>
        </p:txBody>
      </p:sp>
      <p:graphicFrame>
        <p:nvGraphicFramePr>
          <p:cNvPr id="156677" name="Object 2"/>
          <p:cNvGraphicFramePr>
            <a:graphicFrameLocks noChangeAspect="1"/>
          </p:cNvGraphicFramePr>
          <p:nvPr/>
        </p:nvGraphicFramePr>
        <p:xfrm>
          <a:off x="6248400" y="2420455"/>
          <a:ext cx="2590800" cy="3429000"/>
        </p:xfrm>
        <a:graphic>
          <a:graphicData uri="http://schemas.openxmlformats.org/presentationml/2006/ole">
            <p:oleObj spid="_x0000_s72706" name="Photo Editor Photo" r:id="rId4" imgW="3048426" imgH="3048426" progId="">
              <p:embed/>
            </p:oleObj>
          </a:graphicData>
        </a:graphic>
      </p:graphicFrame>
      <p:graphicFrame>
        <p:nvGraphicFramePr>
          <p:cNvPr id="156678" name="Object 3"/>
          <p:cNvGraphicFramePr>
            <a:graphicFrameLocks noChangeAspect="1"/>
          </p:cNvGraphicFramePr>
          <p:nvPr/>
        </p:nvGraphicFramePr>
        <p:xfrm>
          <a:off x="3352800" y="2362200"/>
          <a:ext cx="2571750" cy="3429000"/>
        </p:xfrm>
        <a:graphic>
          <a:graphicData uri="http://schemas.openxmlformats.org/presentationml/2006/ole">
            <p:oleObj spid="_x0000_s72707" name="Photo Editor Photo" r:id="rId5" imgW="4952381" imgH="6866667" progId="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28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sz="3200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-107" charset="2"/>
              <a:buNone/>
            </a:pPr>
            <a:r>
              <a:rPr lang="en-US" sz="4000" b="1" dirty="0"/>
              <a:t>Total Shoulder Replacement</a:t>
            </a:r>
            <a:endParaRPr lang="en-US" dirty="0"/>
          </a:p>
          <a:p>
            <a:pPr>
              <a:buFont typeface="Wingdings" pitchFamily="-107" charset="2"/>
              <a:buNone/>
            </a:pPr>
            <a:endParaRPr lang="en-US" sz="2800" dirty="0"/>
          </a:p>
          <a:p>
            <a:pPr>
              <a:buFont typeface="Wingdings" pitchFamily="-107" charset="2"/>
              <a:buChar char="§"/>
            </a:pPr>
            <a:endParaRPr lang="en-US" sz="2800" dirty="0"/>
          </a:p>
          <a:p>
            <a:pPr>
              <a:buFont typeface="Wingdings" pitchFamily="-107" charset="2"/>
              <a:buChar char="§"/>
            </a:pPr>
            <a:endParaRPr lang="en-US" dirty="0"/>
          </a:p>
          <a:p>
            <a:pPr>
              <a:buFont typeface="Wingdings" pitchFamily="-107" charset="2"/>
              <a:buChar char="§"/>
            </a:pPr>
            <a:endParaRPr lang="en-US" dirty="0"/>
          </a:p>
        </p:txBody>
      </p:sp>
      <p:pic>
        <p:nvPicPr>
          <p:cNvPr id="158724" name="Picture 4" descr="ISK Pictures 1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781800" y="3733800"/>
            <a:ext cx="1936750" cy="2795588"/>
          </a:xfrm>
          <a:noFill/>
          <a:ln/>
        </p:spPr>
      </p:pic>
      <p:pic>
        <p:nvPicPr>
          <p:cNvPr id="158725" name="Picture 5" descr="ISK Pictures 08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114800" y="2819400"/>
            <a:ext cx="1995488" cy="2873375"/>
          </a:xfrm>
          <a:noFill/>
          <a:ln/>
        </p:spPr>
      </p:pic>
      <p:pic>
        <p:nvPicPr>
          <p:cNvPr id="158726" name="Picture 6" descr="ISK Pictures 0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438400"/>
            <a:ext cx="32004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271"/>
            <a:ext cx="8229600" cy="1532964"/>
          </a:xfrm>
        </p:spPr>
        <p:txBody>
          <a:bodyPr/>
          <a:lstStyle/>
          <a:p>
            <a:r>
              <a:rPr lang="en-US" dirty="0"/>
              <a:t>X-ray of a degenerative hip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21976" y="1721224"/>
            <a:ext cx="7207623" cy="357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83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365"/>
            <a:ext cx="8229600" cy="1344706"/>
          </a:xfrm>
        </p:spPr>
        <p:txBody>
          <a:bodyPr>
            <a:normAutofit/>
          </a:bodyPr>
          <a:lstStyle/>
          <a:p>
            <a:r>
              <a:rPr lang="en-US" dirty="0" smtClean="0"/>
              <a:t>Hip Arthritis symptoms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341" y="2142564"/>
            <a:ext cx="6087035" cy="3227295"/>
          </a:xfrm>
        </p:spPr>
        <p:txBody>
          <a:bodyPr>
            <a:normAutofit fontScale="92500"/>
          </a:bodyPr>
          <a:lstStyle/>
          <a:p>
            <a:r>
              <a:rPr lang="en-US" sz="4000" dirty="0" smtClean="0"/>
              <a:t>Groin and buttock pain with activity then later at rest.</a:t>
            </a:r>
          </a:p>
          <a:p>
            <a:r>
              <a:rPr lang="en-US" sz="4000" dirty="0" smtClean="0"/>
              <a:t>Decreased exercise tolerance with catching and pain.</a:t>
            </a:r>
          </a:p>
          <a:p>
            <a:r>
              <a:rPr lang="en-US" sz="4000" dirty="0" smtClean="0"/>
              <a:t>Limited </a:t>
            </a:r>
            <a:r>
              <a:rPr lang="en-US" sz="4000" dirty="0"/>
              <a:t>r</a:t>
            </a:r>
            <a:r>
              <a:rPr lang="en-US" sz="4000" dirty="0" smtClean="0"/>
              <a:t>ange of motion.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5733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128"/>
            <a:ext cx="8229600" cy="1246095"/>
          </a:xfrm>
        </p:spPr>
        <p:txBody>
          <a:bodyPr>
            <a:normAutofit/>
          </a:bodyPr>
          <a:lstStyle/>
          <a:p>
            <a:r>
              <a:rPr lang="en-US" dirty="0"/>
              <a:t>Surgical options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13528"/>
            <a:ext cx="8229600" cy="3944471"/>
          </a:xfrm>
        </p:spPr>
        <p:txBody>
          <a:bodyPr/>
          <a:lstStyle/>
          <a:p>
            <a:r>
              <a:rPr lang="en-US" dirty="0"/>
              <a:t>Arthroscopy for labrum tears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Total hip replacement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6361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options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199" y="2106706"/>
            <a:ext cx="8068235" cy="1757082"/>
          </a:xfrm>
        </p:spPr>
        <p:txBody>
          <a:bodyPr/>
          <a:lstStyle/>
          <a:p>
            <a:r>
              <a:rPr lang="en-US" dirty="0"/>
              <a:t>Hip Arthroscopy for labrum tears </a:t>
            </a:r>
            <a:r>
              <a:rPr lang="en-US" dirty="0" smtClean="0"/>
              <a:t>or loose body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765175"/>
            <a:ext cx="5943600" cy="282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3707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19707</TotalTime>
  <Words>894</Words>
  <Application>Microsoft Macintosh PowerPoint</Application>
  <PresentationFormat>On-screen Show (4:3)</PresentationFormat>
  <Paragraphs>192</Paragraphs>
  <Slides>38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</vt:lpstr>
      <vt:lpstr>Photo Editor Photo</vt:lpstr>
      <vt:lpstr>New Advances in Joint Replacement Surgery and Rapid Rehab</vt:lpstr>
      <vt:lpstr>Slide 2</vt:lpstr>
      <vt:lpstr>Slide 3</vt:lpstr>
      <vt:lpstr>Slide 4</vt:lpstr>
      <vt:lpstr>Slide 5</vt:lpstr>
      <vt:lpstr>X-ray of a degenerative hip</vt:lpstr>
      <vt:lpstr>Hip Arthritis symptoms</vt:lpstr>
      <vt:lpstr>Surgical options</vt:lpstr>
      <vt:lpstr>Surgical options</vt:lpstr>
      <vt:lpstr>Hip Replacement Surgical approach</vt:lpstr>
      <vt:lpstr>Xrays after hip Replacement</vt:lpstr>
      <vt:lpstr>The fundamental problem in hip replacement design was bearing surface wear, leading to loosening</vt:lpstr>
      <vt:lpstr>Bearing options</vt:lpstr>
      <vt:lpstr>Squeaking ceramic hip</vt:lpstr>
      <vt:lpstr>Bearing options</vt:lpstr>
      <vt:lpstr>Anterior approach</vt:lpstr>
      <vt:lpstr>Anterior vs posterior</vt:lpstr>
      <vt:lpstr>Rapid Rehab</vt:lpstr>
      <vt:lpstr>Slide 19</vt:lpstr>
      <vt:lpstr>Slide 20</vt:lpstr>
      <vt:lpstr>Slide 21</vt:lpstr>
      <vt:lpstr>Surgical options</vt:lpstr>
      <vt:lpstr>Slide 23</vt:lpstr>
      <vt:lpstr>Slide 24</vt:lpstr>
      <vt:lpstr>Slide 25</vt:lpstr>
      <vt:lpstr>Slide 26</vt:lpstr>
      <vt:lpstr> COMPUTER NAVIGATION AND ROBOTIC NAVIGATION IN JOINT REPLACEMENT</vt:lpstr>
      <vt:lpstr>Slide 28</vt:lpstr>
      <vt:lpstr>Slide 29</vt:lpstr>
      <vt:lpstr>Afferent Pathways</vt:lpstr>
      <vt:lpstr>Exparel Pharmacokinetics</vt:lpstr>
      <vt:lpstr>TIME COURSE OF PAIN</vt:lpstr>
      <vt:lpstr> “SwiftPath Patient Selection Tool”</vt:lpstr>
      <vt:lpstr>Contra-Indications</vt:lpstr>
      <vt:lpstr>Modern Pain Management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SwiftPathTM Method for  Outpatient Joint Replacement</dc:title>
  <cp:lastModifiedBy>Robin Fuchs</cp:lastModifiedBy>
  <cp:revision>38</cp:revision>
  <dcterms:created xsi:type="dcterms:W3CDTF">2015-11-23T23:59:42Z</dcterms:created>
  <dcterms:modified xsi:type="dcterms:W3CDTF">2015-11-24T00:01:36Z</dcterms:modified>
</cp:coreProperties>
</file>